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6" r:id="rId2"/>
    <p:sldId id="292" r:id="rId3"/>
    <p:sldId id="296" r:id="rId4"/>
    <p:sldId id="293" r:id="rId5"/>
    <p:sldId id="283" r:id="rId6"/>
    <p:sldId id="291" r:id="rId7"/>
    <p:sldId id="261" r:id="rId8"/>
    <p:sldId id="29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277" userDrawn="1">
          <p15:clr>
            <a:srgbClr val="A4A3A4"/>
          </p15:clr>
        </p15:guide>
        <p15:guide id="4" pos="5110" userDrawn="1">
          <p15:clr>
            <a:srgbClr val="A4A3A4"/>
          </p15:clr>
        </p15:guide>
        <p15:guide id="5" pos="2547" userDrawn="1">
          <p15:clr>
            <a:srgbClr val="A4A3A4"/>
          </p15:clr>
        </p15:guide>
        <p15:guide id="6" pos="6403" userDrawn="1">
          <p15:clr>
            <a:srgbClr val="A4A3A4"/>
          </p15:clr>
        </p15:guide>
        <p15:guide id="7" pos="7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9F7FE"/>
    <a:srgbClr val="4BDDE9"/>
    <a:srgbClr val="345692"/>
    <a:srgbClr val="17C0D4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04" autoAdjust="0"/>
    <p:restoredTop sz="94635"/>
  </p:normalViewPr>
  <p:slideViewPr>
    <p:cSldViewPr snapToGrid="0">
      <p:cViewPr varScale="1">
        <p:scale>
          <a:sx n="77" d="100"/>
          <a:sy n="77" d="100"/>
        </p:scale>
        <p:origin x="432" y="176"/>
      </p:cViewPr>
      <p:guideLst>
        <p:guide orient="horz" pos="2160"/>
        <p:guide pos="3840"/>
        <p:guide pos="1277"/>
        <p:guide pos="5110"/>
        <p:guide pos="2547"/>
        <p:guide pos="6403"/>
        <p:guide pos="7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10.jpg>
</file>

<file path=ppt/media/image2.jpg>
</file>

<file path=ppt/media/image3.jpeg>
</file>

<file path=ppt/media/image4.jpg>
</file>

<file path=ppt/media/image5.jp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062EE-FD48-4DF0-BC53-B634D7B729C2}" type="datetimeFigureOut">
              <a:rPr lang="zh-CN" altLang="en-US" smtClean="0"/>
              <a:t>2018/9/3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3E9234-1F74-475F-A2EA-551410939A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647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351550" y="627927"/>
            <a:ext cx="292567" cy="2185334"/>
            <a:chOff x="1323824" y="3429000"/>
            <a:chExt cx="292567" cy="2185334"/>
          </a:xfrm>
        </p:grpSpPr>
        <p:sp>
          <p:nvSpPr>
            <p:cNvPr id="3" name="Shape 2637"/>
            <p:cNvSpPr/>
            <p:nvPr/>
          </p:nvSpPr>
          <p:spPr>
            <a:xfrm>
              <a:off x="1387088" y="5309932"/>
              <a:ext cx="166039" cy="304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8836"/>
                  </a:moveTo>
                  <a:lnTo>
                    <a:pt x="16200" y="8836"/>
                  </a:lnTo>
                  <a:lnTo>
                    <a:pt x="16200" y="11782"/>
                  </a:lnTo>
                  <a:cubicBezTo>
                    <a:pt x="16200" y="13409"/>
                    <a:pt x="13783" y="14727"/>
                    <a:pt x="10800" y="14727"/>
                  </a:cubicBezTo>
                  <a:cubicBezTo>
                    <a:pt x="7817" y="14727"/>
                    <a:pt x="5400" y="13409"/>
                    <a:pt x="5400" y="11782"/>
                  </a:cubicBezTo>
                  <a:cubicBezTo>
                    <a:pt x="5400" y="11782"/>
                    <a:pt x="5400" y="8836"/>
                    <a:pt x="5400" y="8836"/>
                  </a:cubicBezTo>
                  <a:close/>
                  <a:moveTo>
                    <a:pt x="5400" y="3927"/>
                  </a:moveTo>
                  <a:cubicBezTo>
                    <a:pt x="5400" y="2301"/>
                    <a:pt x="7817" y="982"/>
                    <a:pt x="10800" y="982"/>
                  </a:cubicBezTo>
                  <a:cubicBezTo>
                    <a:pt x="13783" y="982"/>
                    <a:pt x="16200" y="2301"/>
                    <a:pt x="16200" y="3927"/>
                  </a:cubicBezTo>
                  <a:lnTo>
                    <a:pt x="16200" y="7855"/>
                  </a:lnTo>
                  <a:lnTo>
                    <a:pt x="5400" y="7855"/>
                  </a:lnTo>
                  <a:cubicBezTo>
                    <a:pt x="5400" y="7855"/>
                    <a:pt x="5400" y="3927"/>
                    <a:pt x="5400" y="3927"/>
                  </a:cubicBezTo>
                  <a:close/>
                  <a:moveTo>
                    <a:pt x="10800" y="15709"/>
                  </a:moveTo>
                  <a:cubicBezTo>
                    <a:pt x="14777" y="15709"/>
                    <a:pt x="18000" y="13951"/>
                    <a:pt x="18000" y="11782"/>
                  </a:cubicBezTo>
                  <a:lnTo>
                    <a:pt x="18000" y="3927"/>
                  </a:lnTo>
                  <a:cubicBezTo>
                    <a:pt x="18000" y="1758"/>
                    <a:pt x="14777" y="0"/>
                    <a:pt x="10800" y="0"/>
                  </a:cubicBezTo>
                  <a:cubicBezTo>
                    <a:pt x="6823" y="0"/>
                    <a:pt x="3600" y="1758"/>
                    <a:pt x="3600" y="3927"/>
                  </a:cubicBezTo>
                  <a:lnTo>
                    <a:pt x="3600" y="11782"/>
                  </a:lnTo>
                  <a:cubicBezTo>
                    <a:pt x="3600" y="13951"/>
                    <a:pt x="6823" y="15709"/>
                    <a:pt x="10800" y="15709"/>
                  </a:cubicBezTo>
                  <a:moveTo>
                    <a:pt x="21600" y="11782"/>
                  </a:moveTo>
                  <a:lnTo>
                    <a:pt x="21600" y="10309"/>
                  </a:lnTo>
                  <a:cubicBezTo>
                    <a:pt x="21600" y="10038"/>
                    <a:pt x="21197" y="9818"/>
                    <a:pt x="20700" y="9818"/>
                  </a:cubicBezTo>
                  <a:cubicBezTo>
                    <a:pt x="20203" y="9818"/>
                    <a:pt x="19800" y="10038"/>
                    <a:pt x="19800" y="10309"/>
                  </a:cubicBezTo>
                  <a:lnTo>
                    <a:pt x="19800" y="11782"/>
                  </a:lnTo>
                  <a:cubicBezTo>
                    <a:pt x="19800" y="14493"/>
                    <a:pt x="15771" y="16691"/>
                    <a:pt x="10800" y="16691"/>
                  </a:cubicBezTo>
                  <a:cubicBezTo>
                    <a:pt x="5829" y="16691"/>
                    <a:pt x="1800" y="14493"/>
                    <a:pt x="1800" y="11782"/>
                  </a:cubicBezTo>
                  <a:lnTo>
                    <a:pt x="1800" y="10309"/>
                  </a:lnTo>
                  <a:cubicBezTo>
                    <a:pt x="1800" y="10038"/>
                    <a:pt x="1397" y="9818"/>
                    <a:pt x="900" y="9818"/>
                  </a:cubicBezTo>
                  <a:cubicBezTo>
                    <a:pt x="403" y="9818"/>
                    <a:pt x="0" y="10038"/>
                    <a:pt x="0" y="10309"/>
                  </a:cubicBezTo>
                  <a:lnTo>
                    <a:pt x="0" y="11782"/>
                  </a:lnTo>
                  <a:cubicBezTo>
                    <a:pt x="0" y="14870"/>
                    <a:pt x="4358" y="17398"/>
                    <a:pt x="9900" y="17648"/>
                  </a:cubicBezTo>
                  <a:lnTo>
                    <a:pt x="9900" y="20618"/>
                  </a:lnTo>
                  <a:lnTo>
                    <a:pt x="3600" y="20618"/>
                  </a:lnTo>
                  <a:cubicBezTo>
                    <a:pt x="3103" y="20618"/>
                    <a:pt x="2700" y="20838"/>
                    <a:pt x="2700" y="21110"/>
                  </a:cubicBezTo>
                  <a:cubicBezTo>
                    <a:pt x="2700" y="21381"/>
                    <a:pt x="3103" y="21600"/>
                    <a:pt x="3600" y="21600"/>
                  </a:cubicBezTo>
                  <a:lnTo>
                    <a:pt x="18000" y="21600"/>
                  </a:lnTo>
                  <a:cubicBezTo>
                    <a:pt x="18497" y="21600"/>
                    <a:pt x="18900" y="21381"/>
                    <a:pt x="18900" y="21110"/>
                  </a:cubicBezTo>
                  <a:cubicBezTo>
                    <a:pt x="18900" y="20838"/>
                    <a:pt x="18497" y="20618"/>
                    <a:pt x="18000" y="20618"/>
                  </a:cubicBezTo>
                  <a:lnTo>
                    <a:pt x="11700" y="20618"/>
                  </a:lnTo>
                  <a:lnTo>
                    <a:pt x="11700" y="17648"/>
                  </a:lnTo>
                  <a:cubicBezTo>
                    <a:pt x="17243" y="17398"/>
                    <a:pt x="21600" y="14870"/>
                    <a:pt x="21600" y="11782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2639"/>
            <p:cNvSpPr/>
            <p:nvPr/>
          </p:nvSpPr>
          <p:spPr>
            <a:xfrm>
              <a:off x="1323824" y="4381415"/>
              <a:ext cx="292567" cy="186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55" y="3086"/>
                  </a:moveTo>
                  <a:cubicBezTo>
                    <a:pt x="12984" y="3086"/>
                    <a:pt x="12764" y="3432"/>
                    <a:pt x="12764" y="3857"/>
                  </a:cubicBezTo>
                  <a:cubicBezTo>
                    <a:pt x="12764" y="4284"/>
                    <a:pt x="12984" y="4629"/>
                    <a:pt x="13255" y="4629"/>
                  </a:cubicBezTo>
                  <a:cubicBezTo>
                    <a:pt x="13525" y="4629"/>
                    <a:pt x="13745" y="4284"/>
                    <a:pt x="13745" y="3857"/>
                  </a:cubicBezTo>
                  <a:cubicBezTo>
                    <a:pt x="13745" y="3432"/>
                    <a:pt x="13525" y="3086"/>
                    <a:pt x="13255" y="3086"/>
                  </a:cubicBezTo>
                  <a:moveTo>
                    <a:pt x="20618" y="16495"/>
                  </a:moveTo>
                  <a:lnTo>
                    <a:pt x="15709" y="12638"/>
                  </a:lnTo>
                  <a:lnTo>
                    <a:pt x="15709" y="8963"/>
                  </a:lnTo>
                  <a:lnTo>
                    <a:pt x="20618" y="5105"/>
                  </a:lnTo>
                  <a:cubicBezTo>
                    <a:pt x="20618" y="5105"/>
                    <a:pt x="20618" y="16495"/>
                    <a:pt x="20618" y="16495"/>
                  </a:cubicBezTo>
                  <a:close/>
                  <a:moveTo>
                    <a:pt x="14727" y="16971"/>
                  </a:moveTo>
                  <a:lnTo>
                    <a:pt x="982" y="16971"/>
                  </a:lnTo>
                  <a:lnTo>
                    <a:pt x="982" y="3086"/>
                  </a:lnTo>
                  <a:cubicBezTo>
                    <a:pt x="982" y="2234"/>
                    <a:pt x="1422" y="1543"/>
                    <a:pt x="1964" y="1543"/>
                  </a:cubicBezTo>
                  <a:lnTo>
                    <a:pt x="13745" y="1543"/>
                  </a:lnTo>
                  <a:cubicBezTo>
                    <a:pt x="14287" y="1543"/>
                    <a:pt x="14727" y="2234"/>
                    <a:pt x="14727" y="3086"/>
                  </a:cubicBezTo>
                  <a:cubicBezTo>
                    <a:pt x="14727" y="3086"/>
                    <a:pt x="14727" y="16971"/>
                    <a:pt x="14727" y="16971"/>
                  </a:cubicBezTo>
                  <a:close/>
                  <a:moveTo>
                    <a:pt x="13745" y="20057"/>
                  </a:moveTo>
                  <a:lnTo>
                    <a:pt x="1964" y="20057"/>
                  </a:lnTo>
                  <a:cubicBezTo>
                    <a:pt x="1422" y="20057"/>
                    <a:pt x="982" y="19367"/>
                    <a:pt x="982" y="18514"/>
                  </a:cubicBezTo>
                  <a:lnTo>
                    <a:pt x="14727" y="18514"/>
                  </a:lnTo>
                  <a:cubicBezTo>
                    <a:pt x="14727" y="19367"/>
                    <a:pt x="14287" y="20057"/>
                    <a:pt x="13745" y="20057"/>
                  </a:cubicBezTo>
                  <a:moveTo>
                    <a:pt x="21109" y="3086"/>
                  </a:moveTo>
                  <a:cubicBezTo>
                    <a:pt x="21030" y="3086"/>
                    <a:pt x="20958" y="3122"/>
                    <a:pt x="20892" y="3175"/>
                  </a:cubicBezTo>
                  <a:lnTo>
                    <a:pt x="20890" y="3167"/>
                  </a:lnTo>
                  <a:lnTo>
                    <a:pt x="15709" y="7237"/>
                  </a:lnTo>
                  <a:lnTo>
                    <a:pt x="15709" y="3086"/>
                  </a:lnTo>
                  <a:cubicBezTo>
                    <a:pt x="15709" y="1382"/>
                    <a:pt x="14830" y="0"/>
                    <a:pt x="13745" y="0"/>
                  </a:cubicBezTo>
                  <a:lnTo>
                    <a:pt x="1964" y="0"/>
                  </a:lnTo>
                  <a:cubicBezTo>
                    <a:pt x="879" y="0"/>
                    <a:pt x="0" y="1382"/>
                    <a:pt x="0" y="3086"/>
                  </a:cubicBezTo>
                  <a:lnTo>
                    <a:pt x="0" y="18514"/>
                  </a:lnTo>
                  <a:cubicBezTo>
                    <a:pt x="0" y="20219"/>
                    <a:pt x="879" y="21600"/>
                    <a:pt x="1964" y="21600"/>
                  </a:cubicBezTo>
                  <a:lnTo>
                    <a:pt x="13745" y="21600"/>
                  </a:lnTo>
                  <a:cubicBezTo>
                    <a:pt x="14830" y="21600"/>
                    <a:pt x="15709" y="20219"/>
                    <a:pt x="15709" y="18514"/>
                  </a:cubicBezTo>
                  <a:lnTo>
                    <a:pt x="15709" y="14363"/>
                  </a:lnTo>
                  <a:lnTo>
                    <a:pt x="20890" y="18433"/>
                  </a:lnTo>
                  <a:lnTo>
                    <a:pt x="20892" y="18427"/>
                  </a:lnTo>
                  <a:cubicBezTo>
                    <a:pt x="20958" y="18478"/>
                    <a:pt x="21030" y="18514"/>
                    <a:pt x="21109" y="18514"/>
                  </a:cubicBezTo>
                  <a:cubicBezTo>
                    <a:pt x="21380" y="18514"/>
                    <a:pt x="21600" y="18170"/>
                    <a:pt x="21600" y="17743"/>
                  </a:cubicBezTo>
                  <a:lnTo>
                    <a:pt x="21600" y="3857"/>
                  </a:lnTo>
                  <a:cubicBezTo>
                    <a:pt x="21600" y="3432"/>
                    <a:pt x="21380" y="3086"/>
                    <a:pt x="21109" y="3086"/>
                  </a:cubicBezTo>
                  <a:moveTo>
                    <a:pt x="10309" y="6171"/>
                  </a:moveTo>
                  <a:cubicBezTo>
                    <a:pt x="10038" y="6171"/>
                    <a:pt x="9818" y="5827"/>
                    <a:pt x="9818" y="5400"/>
                  </a:cubicBezTo>
                  <a:cubicBezTo>
                    <a:pt x="9818" y="4974"/>
                    <a:pt x="10038" y="4629"/>
                    <a:pt x="10309" y="4629"/>
                  </a:cubicBezTo>
                  <a:cubicBezTo>
                    <a:pt x="10580" y="4629"/>
                    <a:pt x="10800" y="4974"/>
                    <a:pt x="10800" y="5400"/>
                  </a:cubicBezTo>
                  <a:cubicBezTo>
                    <a:pt x="10800" y="5827"/>
                    <a:pt x="10580" y="6171"/>
                    <a:pt x="10309" y="6171"/>
                  </a:cubicBezTo>
                  <a:moveTo>
                    <a:pt x="10309" y="3086"/>
                  </a:moveTo>
                  <a:cubicBezTo>
                    <a:pt x="9496" y="3086"/>
                    <a:pt x="8836" y="4123"/>
                    <a:pt x="8836" y="5400"/>
                  </a:cubicBezTo>
                  <a:cubicBezTo>
                    <a:pt x="8836" y="6678"/>
                    <a:pt x="9496" y="7714"/>
                    <a:pt x="10309" y="7714"/>
                  </a:cubicBezTo>
                  <a:cubicBezTo>
                    <a:pt x="11123" y="7714"/>
                    <a:pt x="11782" y="6678"/>
                    <a:pt x="11782" y="5400"/>
                  </a:cubicBezTo>
                  <a:cubicBezTo>
                    <a:pt x="11782" y="4123"/>
                    <a:pt x="11123" y="3086"/>
                    <a:pt x="10309" y="3086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2645"/>
            <p:cNvSpPr/>
            <p:nvPr/>
          </p:nvSpPr>
          <p:spPr>
            <a:xfrm>
              <a:off x="1325680" y="3429000"/>
              <a:ext cx="288854" cy="21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20250"/>
                  </a:moveTo>
                  <a:lnTo>
                    <a:pt x="2740" y="17504"/>
                  </a:lnTo>
                  <a:cubicBezTo>
                    <a:pt x="2807" y="17526"/>
                    <a:pt x="2874" y="17550"/>
                    <a:pt x="2945" y="17550"/>
                  </a:cubicBezTo>
                  <a:lnTo>
                    <a:pt x="18655" y="17550"/>
                  </a:lnTo>
                  <a:cubicBezTo>
                    <a:pt x="18726" y="17550"/>
                    <a:pt x="18793" y="17526"/>
                    <a:pt x="18860" y="17504"/>
                  </a:cubicBezTo>
                  <a:lnTo>
                    <a:pt x="20192" y="20250"/>
                  </a:lnTo>
                  <a:cubicBezTo>
                    <a:pt x="20192" y="20250"/>
                    <a:pt x="1408" y="20250"/>
                    <a:pt x="1408" y="20250"/>
                  </a:cubicBezTo>
                  <a:close/>
                  <a:moveTo>
                    <a:pt x="2945" y="1350"/>
                  </a:moveTo>
                  <a:lnTo>
                    <a:pt x="18655" y="1350"/>
                  </a:lnTo>
                  <a:lnTo>
                    <a:pt x="18655" y="16200"/>
                  </a:lnTo>
                  <a:lnTo>
                    <a:pt x="2945" y="16200"/>
                  </a:lnTo>
                  <a:cubicBezTo>
                    <a:pt x="2945" y="16200"/>
                    <a:pt x="2945" y="1350"/>
                    <a:pt x="2945" y="1350"/>
                  </a:cubicBezTo>
                  <a:close/>
                  <a:moveTo>
                    <a:pt x="21510" y="20558"/>
                  </a:moveTo>
                  <a:lnTo>
                    <a:pt x="21518" y="20551"/>
                  </a:lnTo>
                  <a:lnTo>
                    <a:pt x="19591" y="16577"/>
                  </a:lnTo>
                  <a:cubicBezTo>
                    <a:pt x="19617" y="16457"/>
                    <a:pt x="19636" y="16332"/>
                    <a:pt x="19636" y="16200"/>
                  </a:cubicBezTo>
                  <a:lnTo>
                    <a:pt x="19636" y="1350"/>
                  </a:lnTo>
                  <a:cubicBezTo>
                    <a:pt x="19636" y="605"/>
                    <a:pt x="19197" y="0"/>
                    <a:pt x="18655" y="0"/>
                  </a:cubicBezTo>
                  <a:lnTo>
                    <a:pt x="2945" y="0"/>
                  </a:lnTo>
                  <a:cubicBezTo>
                    <a:pt x="2403" y="0"/>
                    <a:pt x="1964" y="605"/>
                    <a:pt x="1964" y="1350"/>
                  </a:cubicBezTo>
                  <a:lnTo>
                    <a:pt x="1964" y="16200"/>
                  </a:lnTo>
                  <a:cubicBezTo>
                    <a:pt x="1964" y="16332"/>
                    <a:pt x="1983" y="16457"/>
                    <a:pt x="2009" y="16577"/>
                  </a:cubicBezTo>
                  <a:lnTo>
                    <a:pt x="82" y="20551"/>
                  </a:lnTo>
                  <a:lnTo>
                    <a:pt x="90" y="20558"/>
                  </a:lnTo>
                  <a:cubicBezTo>
                    <a:pt x="38" y="20665"/>
                    <a:pt x="0" y="20787"/>
                    <a:pt x="0" y="20925"/>
                  </a:cubicBezTo>
                  <a:cubicBezTo>
                    <a:pt x="0" y="21298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298"/>
                    <a:pt x="21600" y="20925"/>
                  </a:cubicBezTo>
                  <a:cubicBezTo>
                    <a:pt x="21600" y="20787"/>
                    <a:pt x="21562" y="20665"/>
                    <a:pt x="21510" y="20558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cxnSp>
        <p:nvCxnSpPr>
          <p:cNvPr id="6" name="直线连接符 5"/>
          <p:cNvCxnSpPr/>
          <p:nvPr userDrawn="1"/>
        </p:nvCxnSpPr>
        <p:spPr>
          <a:xfrm>
            <a:off x="497833" y="3429000"/>
            <a:ext cx="0" cy="34290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44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385232" y="3034603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19175" y="717884"/>
            <a:ext cx="10352636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TextBox 32"/>
          <p:cNvSpPr txBox="1"/>
          <p:nvPr/>
        </p:nvSpPr>
        <p:spPr>
          <a:xfrm>
            <a:off x="1172633" y="1134978"/>
            <a:ext cx="98467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Heavy Oblique" charset="0"/>
                <a:ea typeface="Avenir Heavy Oblique" charset="0"/>
                <a:cs typeface="Avenir Heavy Oblique" charset="0"/>
              </a:rPr>
              <a:t>Welcome to Cathy’s English class!</a:t>
            </a:r>
            <a:endParaRPr lang="en-US" sz="4800" b="1" i="1" dirty="0">
              <a:solidFill>
                <a:schemeClr val="tx1">
                  <a:lumMod val="75000"/>
                  <a:lumOff val="25000"/>
                </a:schemeClr>
              </a:solidFill>
              <a:latin typeface="Avenir Heavy Oblique" charset="0"/>
              <a:ea typeface="Avenir Heavy Oblique" charset="0"/>
              <a:cs typeface="Avenir Heavy Oblique" charset="0"/>
            </a:endParaRPr>
          </a:p>
        </p:txBody>
      </p:sp>
      <p:sp>
        <p:nvSpPr>
          <p:cNvPr id="12" name="TextBox 33"/>
          <p:cNvSpPr txBox="1"/>
          <p:nvPr/>
        </p:nvSpPr>
        <p:spPr>
          <a:xfrm>
            <a:off x="1385232" y="2265162"/>
            <a:ext cx="4212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i="1" smtClean="0">
                <a:solidFill>
                  <a:schemeClr val="tx1">
                    <a:lumMod val="50000"/>
                    <a:lumOff val="50000"/>
                  </a:schemeClr>
                </a:solidFill>
                <a:latin typeface="Avenir Book Oblique" charset="0"/>
                <a:ea typeface="Avenir Book Oblique" charset="0"/>
                <a:cs typeface="Avenir Book Oblique" charset="0"/>
              </a:rPr>
              <a:t>Something about me</a:t>
            </a:r>
            <a:endParaRPr lang="en-US" sz="3200" b="1" i="1" dirty="0">
              <a:solidFill>
                <a:schemeClr val="tx1">
                  <a:lumMod val="50000"/>
                  <a:lumOff val="50000"/>
                </a:schemeClr>
              </a:solidFill>
              <a:latin typeface="Avenir Book Oblique" charset="0"/>
              <a:ea typeface="Avenir Book Oblique" charset="0"/>
              <a:cs typeface="Avenir Book Oblique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021" y="3618530"/>
            <a:ext cx="3030651" cy="202252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423" y="3618531"/>
            <a:ext cx="3033784" cy="202252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90" y="3567490"/>
            <a:ext cx="2767426" cy="207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4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8735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88"/>
            <a:ext cx="12192000" cy="686868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 rot="657378">
            <a:off x="577631" y="1471142"/>
            <a:ext cx="34655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1"/>
                </a:solidFill>
              </a:rPr>
              <a:t>Q1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 你喜欢学英语吗？为什么？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20078066">
            <a:off x="233063" y="4028327"/>
            <a:ext cx="56601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1"/>
                </a:solidFill>
              </a:rPr>
              <a:t>Q2 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在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学习英语过程中，你是否遇到过／正遇到某种困难？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 rot="1327878">
            <a:off x="7140630" y="4693017"/>
            <a:ext cx="47936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1"/>
                </a:solidFill>
              </a:rPr>
              <a:t>Q4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 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你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觉得要想学好</a:t>
            </a:r>
            <a:r>
              <a:rPr kumimoji="1" lang="zh-CN" altLang="en-US" sz="3200" b="1" dirty="0" smtClean="0">
                <a:solidFill>
                  <a:schemeClr val="bg1"/>
                </a:solidFill>
              </a:rPr>
              <a:t>英语，最重要的是做到哪几点？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 rot="20093298">
            <a:off x="8017595" y="842636"/>
            <a:ext cx="43206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1"/>
                </a:solidFill>
                <a:latin typeface="+mn-ea"/>
                <a:cs typeface="SimSun" charset="-122"/>
              </a:rPr>
              <a:t>Q3 </a:t>
            </a:r>
            <a:r>
              <a:rPr kumimoji="1" lang="zh-CN" altLang="en-US" sz="3200" b="1" dirty="0" smtClean="0">
                <a:solidFill>
                  <a:schemeClr val="bg1"/>
                </a:solidFill>
                <a:latin typeface="+mn-ea"/>
                <a:cs typeface="SimSun" charset="-122"/>
              </a:rPr>
              <a:t>讲述一次在英语学习过程中让你很有成就感的经历。</a:t>
            </a:r>
            <a:endParaRPr kumimoji="1" lang="zh-CN" altLang="en-US" sz="3200" b="1" dirty="0">
              <a:solidFill>
                <a:schemeClr val="bg1"/>
              </a:solidFill>
              <a:latin typeface="+mn-ea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983466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3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291842" y="2316906"/>
            <a:ext cx="64251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kumimoji="1" lang="en-US" altLang="zh-CN" sz="3600" b="1" i="1" dirty="0" smtClean="0">
                <a:solidFill>
                  <a:schemeClr val="bg1"/>
                </a:solidFill>
              </a:rPr>
              <a:t>Speak English</a:t>
            </a:r>
          </a:p>
          <a:p>
            <a:pPr marL="742950" indent="-742950">
              <a:buAutoNum type="arabicPeriod"/>
            </a:pPr>
            <a:r>
              <a:rPr kumimoji="1" lang="en-US" altLang="zh-CN" sz="3600" b="1" i="1" dirty="0" smtClean="0">
                <a:solidFill>
                  <a:schemeClr val="bg1"/>
                </a:solidFill>
              </a:rPr>
              <a:t>Think about how to learn</a:t>
            </a:r>
          </a:p>
          <a:p>
            <a:pPr marL="742950" indent="-742950">
              <a:buAutoNum type="arabicPeriod"/>
            </a:pPr>
            <a:r>
              <a:rPr kumimoji="1" lang="en-US" altLang="zh-CN" sz="3600" b="1" i="1" dirty="0" smtClean="0">
                <a:solidFill>
                  <a:schemeClr val="bg1"/>
                </a:solidFill>
              </a:rPr>
              <a:t>Consult your “teachers”</a:t>
            </a:r>
            <a:endParaRPr kumimoji="1" lang="zh-CN" altLang="en-US" sz="36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92402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/>
          <p:cNvSpPr txBox="1"/>
          <p:nvPr/>
        </p:nvSpPr>
        <p:spPr>
          <a:xfrm>
            <a:off x="750609" y="657354"/>
            <a:ext cx="83607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rPr>
              <a:t>The importance of reference books</a:t>
            </a:r>
            <a:endParaRPr lang="en-US" altLang="zh-CN" sz="4000" b="1" i="1" dirty="0">
              <a:solidFill>
                <a:schemeClr val="tx1">
                  <a:lumMod val="75000"/>
                  <a:lumOff val="25000"/>
                </a:schemeClr>
              </a:solidFill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0609" y="1573810"/>
            <a:ext cx="8360751" cy="21038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89" y="2698596"/>
            <a:ext cx="4678184" cy="3118789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456663" y="2401065"/>
            <a:ext cx="67353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A</a:t>
            </a:r>
            <a:r>
              <a:rPr kumimoji="1" lang="zh-CN" altLang="en-US" sz="3600" dirty="0" smtClean="0"/>
              <a:t> </a:t>
            </a:r>
            <a:r>
              <a:rPr kumimoji="1" lang="en-US" altLang="zh-CN" sz="3600" dirty="0" smtClean="0"/>
              <a:t>grammar book</a:t>
            </a:r>
          </a:p>
          <a:p>
            <a:r>
              <a:rPr kumimoji="1" lang="en-US" altLang="zh-CN" sz="3600" dirty="0" smtClean="0"/>
              <a:t>A vocabulary book</a:t>
            </a:r>
          </a:p>
          <a:p>
            <a:endParaRPr kumimoji="1" lang="en-US" altLang="zh-CN" sz="3600" dirty="0" smtClean="0"/>
          </a:p>
          <a:p>
            <a:r>
              <a:rPr kumimoji="1" lang="en-US" altLang="zh-CN" sz="3600" dirty="0" smtClean="0"/>
              <a:t>An English-English dictionary </a:t>
            </a:r>
          </a:p>
          <a:p>
            <a:r>
              <a:rPr kumimoji="1" lang="en-US" altLang="zh-CN" sz="3600" dirty="0" smtClean="0"/>
              <a:t>(At least an English-English/Chinese dictionary)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3220284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40" y="35211"/>
            <a:ext cx="2702001" cy="270200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55" y="3094452"/>
            <a:ext cx="2721286" cy="25709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58841" y="3347461"/>
            <a:ext cx="778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/>
              <a:t>牛津高阶英汉双解词典</a:t>
            </a:r>
            <a:r>
              <a:rPr kumimoji="1" lang="en-US" altLang="zh-CN" sz="3200" b="1" dirty="0" smtClean="0"/>
              <a:t>(</a:t>
            </a:r>
            <a:r>
              <a:rPr kumimoji="1" lang="zh-CN" altLang="en-US" sz="3200" b="1" dirty="0" smtClean="0"/>
              <a:t>第</a:t>
            </a:r>
            <a:r>
              <a:rPr kumimoji="1" lang="en-US" altLang="zh-CN" sz="3200" b="1" dirty="0" smtClean="0"/>
              <a:t>9</a:t>
            </a:r>
            <a:r>
              <a:rPr kumimoji="1" lang="zh-CN" altLang="en-US" sz="3200" b="1" dirty="0" smtClean="0"/>
              <a:t>版</a:t>
            </a:r>
            <a:r>
              <a:rPr kumimoji="1" lang="en-US" altLang="zh-CN" sz="3200" b="1" dirty="0" smtClean="0"/>
              <a:t>)</a:t>
            </a:r>
            <a:r>
              <a:rPr kumimoji="1" lang="zh-CN" altLang="en-US" sz="3200" b="1" dirty="0" smtClean="0"/>
              <a:t> </a:t>
            </a:r>
            <a:r>
              <a:rPr kumimoji="1" lang="en-US" altLang="zh-CN" sz="3200" b="1" dirty="0" smtClean="0"/>
              <a:t>2018.3</a:t>
            </a:r>
            <a:endParaRPr kumimoji="1" lang="zh-CN" altLang="en-US" sz="32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3058841" y="336982"/>
            <a:ext cx="82221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柯林斯高阶</a:t>
            </a:r>
            <a:r>
              <a:rPr lang="zh-CN" altLang="en-US" sz="3200" b="1" dirty="0"/>
              <a:t>英汉双解学习词典</a:t>
            </a:r>
            <a:r>
              <a:rPr lang="en-US" altLang="zh-CN" sz="3200" b="1" dirty="0"/>
              <a:t>(</a:t>
            </a:r>
            <a:r>
              <a:rPr lang="zh-CN" altLang="en-US" sz="3200" b="1" dirty="0"/>
              <a:t>第</a:t>
            </a:r>
            <a:r>
              <a:rPr lang="en-US" altLang="zh-CN" sz="3200" b="1" dirty="0"/>
              <a:t>8</a:t>
            </a:r>
            <a:r>
              <a:rPr lang="zh-CN" altLang="en-US" sz="3200" b="1" dirty="0"/>
              <a:t>版</a:t>
            </a:r>
            <a:r>
              <a:rPr lang="en-US" altLang="zh-CN" sz="3200" b="1" dirty="0" smtClean="0"/>
              <a:t>)2017.1</a:t>
            </a:r>
            <a:endParaRPr lang="en-US" altLang="zh-CN" sz="3200" b="1" dirty="0"/>
          </a:p>
          <a:p>
            <a:endParaRPr kumimoji="1" lang="zh-CN" altLang="en-US" sz="32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3078126" y="1149724"/>
            <a:ext cx="77646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Evacuate: </a:t>
            </a:r>
            <a:r>
              <a:rPr lang="en-US" altLang="zh-CN" sz="2800" dirty="0"/>
              <a:t>If people evacuate a place, they move out of it for a period of time, especially because it is dangerous.</a:t>
            </a:r>
            <a:endParaRPr kumimoji="1" lang="zh-CN" altLang="en-US" sz="2800" dirty="0"/>
          </a:p>
        </p:txBody>
      </p:sp>
      <p:sp>
        <p:nvSpPr>
          <p:cNvPr id="8" name="文本框 7"/>
          <p:cNvSpPr txBox="1"/>
          <p:nvPr/>
        </p:nvSpPr>
        <p:spPr>
          <a:xfrm>
            <a:off x="3078125" y="4150469"/>
            <a:ext cx="72462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Evacuate: to move out of a place because of danger, and leave the place empty</a:t>
            </a:r>
            <a:endParaRPr kumimoji="1" lang="zh-CN" altLang="en-US" sz="2800" dirty="0"/>
          </a:p>
        </p:txBody>
      </p:sp>
      <p:sp>
        <p:nvSpPr>
          <p:cNvPr id="9" name="文本框 8"/>
          <p:cNvSpPr txBox="1"/>
          <p:nvPr/>
        </p:nvSpPr>
        <p:spPr>
          <a:xfrm>
            <a:off x="706245" y="5890960"/>
            <a:ext cx="114857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i="1" dirty="0" smtClean="0"/>
              <a:t>All dictionaries are ok, what matters is that you </a:t>
            </a:r>
            <a:r>
              <a:rPr kumimoji="1" lang="en-US" altLang="zh-CN" sz="4400" i="1" dirty="0" smtClean="0"/>
              <a:t>have</a:t>
            </a:r>
            <a:r>
              <a:rPr kumimoji="1" lang="en-US" altLang="zh-CN" sz="3600" i="1" dirty="0" smtClean="0"/>
              <a:t> one!</a:t>
            </a:r>
            <a:endParaRPr kumimoji="1" lang="zh-CN" alt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96587795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19175" y="717884"/>
            <a:ext cx="10352636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206812" y="1582016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209551" y="826785"/>
            <a:ext cx="4505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English Course in QBHS</a:t>
            </a:r>
            <a:endParaRPr kumimoji="1" lang="zh-CN" altLang="en-US" sz="3600" dirty="0"/>
          </a:p>
        </p:txBody>
      </p:sp>
      <p:sp>
        <p:nvSpPr>
          <p:cNvPr id="16" name="文本框 15"/>
          <p:cNvSpPr txBox="1"/>
          <p:nvPr/>
        </p:nvSpPr>
        <p:spPr>
          <a:xfrm>
            <a:off x="1096540" y="1776404"/>
            <a:ext cx="98551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/>
              <a:t>Listening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VOA &amp; BBC</a:t>
            </a:r>
            <a:r>
              <a:rPr kumimoji="1" lang="zh-CN" altLang="en-US" sz="2800" dirty="0" smtClean="0"/>
              <a:t>，</a:t>
            </a:r>
            <a:r>
              <a:rPr kumimoji="1" lang="en-US" altLang="zh-CN" sz="2800" dirty="0" smtClean="0"/>
              <a:t>Model test</a:t>
            </a:r>
          </a:p>
          <a:p>
            <a:r>
              <a:rPr kumimoji="1" lang="en-US" altLang="zh-CN" sz="2800" b="1" dirty="0" smtClean="0"/>
              <a:t>Speaking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Pronunciation, speech, drama, debating</a:t>
            </a:r>
          </a:p>
          <a:p>
            <a:r>
              <a:rPr kumimoji="1" lang="en-US" altLang="zh-CN" sz="2800" b="1" dirty="0" smtClean="0"/>
              <a:t>Reading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Text, 21</a:t>
            </a:r>
            <a:r>
              <a:rPr kumimoji="1" lang="en-US" altLang="zh-CN" sz="2800" baseline="30000" dirty="0" smtClean="0"/>
              <a:t>st</a:t>
            </a:r>
            <a:r>
              <a:rPr kumimoji="1" lang="en-US" altLang="zh-CN" sz="2800" dirty="0" smtClean="0"/>
              <a:t> Teems, other topic-related reading materials</a:t>
            </a:r>
          </a:p>
          <a:p>
            <a:r>
              <a:rPr kumimoji="1" lang="en-US" altLang="zh-CN" sz="2800" b="1" dirty="0" smtClean="0"/>
              <a:t>Writing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Translation, free writing, newspaper review</a:t>
            </a:r>
            <a:endParaRPr kumimoji="1" lang="zh-CN" altLang="en-US" sz="28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074311" y="3625324"/>
            <a:ext cx="102423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/>
              <a:t>课堂类型：</a:t>
            </a:r>
            <a:r>
              <a:rPr kumimoji="1" lang="zh-CN" altLang="en-US" sz="2800" dirty="0" smtClean="0"/>
              <a:t>早读课、常规课、听力</a:t>
            </a:r>
            <a:r>
              <a:rPr kumimoji="1" lang="en-US" altLang="zh-CN" sz="2800" dirty="0" smtClean="0"/>
              <a:t>/</a:t>
            </a:r>
            <a:r>
              <a:rPr kumimoji="1" lang="zh-CN" altLang="en-US" sz="2800" dirty="0" smtClean="0"/>
              <a:t>口语课</a:t>
            </a:r>
            <a:endParaRPr kumimoji="1" lang="en-US" altLang="zh-CN" sz="2800" dirty="0" smtClean="0"/>
          </a:p>
          <a:p>
            <a:r>
              <a:rPr kumimoji="1" lang="zh-CN" altLang="en-US" sz="2800" b="1" dirty="0" smtClean="0"/>
              <a:t>作业类型：</a:t>
            </a:r>
            <a:r>
              <a:rPr lang="zh-CN" altLang="zh-CN" sz="2800" dirty="0"/>
              <a:t>语言点自测式</a:t>
            </a:r>
            <a:r>
              <a:rPr lang="zh-CN" altLang="zh-CN" sz="2800" dirty="0" smtClean="0"/>
              <a:t>背诵</a:t>
            </a:r>
            <a:r>
              <a:rPr lang="en-US" altLang="zh-CN" sz="2800" dirty="0" smtClean="0"/>
              <a:t>(</a:t>
            </a:r>
            <a:r>
              <a:rPr lang="en-US" altLang="zh-CN" sz="2800" u="sng" dirty="0" smtClean="0"/>
              <a:t>notes</a:t>
            </a:r>
            <a:r>
              <a:rPr lang="zh-CN" altLang="en-US" sz="2800" u="sng" dirty="0" smtClean="0"/>
              <a:t>讲义</a:t>
            </a:r>
            <a:r>
              <a:rPr lang="en-US" altLang="zh-CN" sz="2800" u="sng" dirty="0" smtClean="0"/>
              <a:t>+</a:t>
            </a:r>
            <a:r>
              <a:rPr lang="zh-CN" altLang="en-US" sz="2800" u="sng" dirty="0" smtClean="0"/>
              <a:t>及时雨</a:t>
            </a:r>
            <a:r>
              <a:rPr lang="en-US" altLang="zh-CN" sz="2800" dirty="0" smtClean="0"/>
              <a:t>)</a:t>
            </a:r>
            <a:r>
              <a:rPr lang="zh-CN" altLang="zh-CN" sz="2800" dirty="0" smtClean="0"/>
              <a:t>、</a:t>
            </a:r>
            <a:r>
              <a:rPr lang="zh-CN" altLang="zh-CN" sz="2800" dirty="0"/>
              <a:t>背课文、做</a:t>
            </a:r>
            <a:r>
              <a:rPr lang="zh-CN" altLang="zh-CN" sz="2800" dirty="0" smtClean="0"/>
              <a:t>练习</a:t>
            </a:r>
            <a:r>
              <a:rPr lang="zh-CN" altLang="en-US" sz="2800" dirty="0" smtClean="0"/>
              <a:t>题</a:t>
            </a:r>
            <a:r>
              <a:rPr lang="zh-CN" altLang="zh-CN" sz="2800" dirty="0" smtClean="0"/>
              <a:t>、翻译</a:t>
            </a:r>
            <a:r>
              <a:rPr lang="zh-CN" altLang="en-US" sz="2800" dirty="0" smtClean="0"/>
              <a:t>句子、</a:t>
            </a:r>
            <a:r>
              <a:rPr lang="zh-CN" altLang="zh-CN" sz="2800" dirty="0" smtClean="0"/>
              <a:t>造句</a:t>
            </a:r>
            <a:r>
              <a:rPr lang="zh-CN" altLang="en-US" sz="2800" dirty="0" smtClean="0"/>
              <a:t>、报摘每周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篇</a:t>
            </a:r>
            <a:r>
              <a:rPr lang="zh-CN" altLang="zh-CN" sz="2800" dirty="0" smtClean="0"/>
              <a:t> </a:t>
            </a:r>
            <a:endParaRPr kumimoji="1" lang="en-US" altLang="zh-CN" sz="2800" dirty="0" smtClean="0"/>
          </a:p>
        </p:txBody>
      </p:sp>
      <p:sp>
        <p:nvSpPr>
          <p:cNvPr id="19" name="文本框 18"/>
          <p:cNvSpPr txBox="1"/>
          <p:nvPr/>
        </p:nvSpPr>
        <p:spPr>
          <a:xfrm>
            <a:off x="1096540" y="5138193"/>
            <a:ext cx="10164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本子：</a:t>
            </a:r>
            <a:r>
              <a:rPr kumimoji="1" lang="zh-CN" altLang="en-US" sz="2800" u="sng" dirty="0" smtClean="0"/>
              <a:t>默写本、翻译本</a:t>
            </a:r>
            <a:r>
              <a:rPr kumimoji="1" lang="zh-CN" altLang="en-US" sz="2800" dirty="0" smtClean="0"/>
              <a:t>、</a:t>
            </a:r>
            <a:r>
              <a:rPr kumimoji="1" lang="zh-CN" altLang="en-US" sz="2800" u="sng" dirty="0" smtClean="0"/>
              <a:t>错题本、报摘本</a:t>
            </a:r>
            <a:r>
              <a:rPr kumimoji="1" lang="zh-CN" altLang="en-US" sz="2800" dirty="0" smtClean="0"/>
              <a:t>、笔记本</a:t>
            </a:r>
            <a:endParaRPr kumimoji="1" lang="zh-CN" alt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86572501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1758" y="1296936"/>
            <a:ext cx="11483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sz="4000" b="1" dirty="0">
              <a:solidFill>
                <a:srgbClr val="FFFFFF"/>
              </a:solidFill>
            </a:endParaRPr>
          </a:p>
          <a:p>
            <a:endParaRPr kumimoji="1" lang="en-US" altLang="zh-CN" sz="4000" b="1" dirty="0" smtClean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1758" y="517899"/>
            <a:ext cx="1148308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rgbClr val="FFFFFF"/>
                </a:solidFill>
              </a:rPr>
              <a:t>Important</a:t>
            </a:r>
            <a:r>
              <a:rPr kumimoji="1" lang="zh-CN" altLang="en-US" sz="4000" b="1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sz="4000" b="1" dirty="0" smtClean="0">
                <a:solidFill>
                  <a:srgbClr val="FFFFFF"/>
                </a:solidFill>
              </a:rPr>
              <a:t>habits:</a:t>
            </a:r>
          </a:p>
          <a:p>
            <a:pPr marL="742950" indent="-742950">
              <a:buAutoNum type="arabicPeriod"/>
            </a:pPr>
            <a:r>
              <a:rPr kumimoji="1" lang="en-US" altLang="zh-CN" sz="4000" b="1" i="1" dirty="0">
                <a:solidFill>
                  <a:schemeClr val="bg1"/>
                </a:solidFill>
              </a:rPr>
              <a:t>Speak English</a:t>
            </a:r>
          </a:p>
          <a:p>
            <a:pPr marL="742950" indent="-742950">
              <a:buAutoNum type="arabicPeriod"/>
            </a:pPr>
            <a:r>
              <a:rPr kumimoji="1" lang="en-US" altLang="zh-CN" sz="4000" b="1" i="1" dirty="0">
                <a:solidFill>
                  <a:schemeClr val="bg1"/>
                </a:solidFill>
              </a:rPr>
              <a:t>Think about how to learn</a:t>
            </a:r>
          </a:p>
          <a:p>
            <a:pPr marL="742950" indent="-742950">
              <a:buAutoNum type="arabicPeriod"/>
            </a:pPr>
            <a:r>
              <a:rPr kumimoji="1" lang="en-US" altLang="zh-CN" sz="4000" b="1" i="1" dirty="0">
                <a:solidFill>
                  <a:schemeClr val="bg1"/>
                </a:solidFill>
              </a:rPr>
              <a:t>Consult your “</a:t>
            </a:r>
            <a:r>
              <a:rPr kumimoji="1" lang="en-US" altLang="zh-CN" sz="4000" b="1" i="1" dirty="0" smtClean="0">
                <a:solidFill>
                  <a:schemeClr val="bg1"/>
                </a:solidFill>
              </a:rPr>
              <a:t>teachers”</a:t>
            </a:r>
            <a:endParaRPr kumimoji="1" lang="en-US" altLang="zh-CN" sz="4000" b="1" dirty="0">
              <a:solidFill>
                <a:srgbClr val="FFFFFF"/>
              </a:solidFill>
            </a:endParaRP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Read/listen to a lot of everything.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Take notes.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Read aloud (imitate) and recite.</a:t>
            </a:r>
          </a:p>
        </p:txBody>
      </p:sp>
    </p:spTree>
    <p:extLst>
      <p:ext uri="{BB962C8B-B14F-4D97-AF65-F5344CB8AC3E}">
        <p14:creationId xmlns:p14="http://schemas.microsoft.com/office/powerpoint/2010/main" val="1038511720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529</TotalTime>
  <Words>309</Words>
  <Application>Microsoft Macintosh PowerPoint</Application>
  <PresentationFormat>宽屏</PresentationFormat>
  <Paragraphs>35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Avenir Book Oblique</vt:lpstr>
      <vt:lpstr>Avenir Heavy Oblique</vt:lpstr>
      <vt:lpstr>Avenir Medium Oblique</vt:lpstr>
      <vt:lpstr>Calibri</vt:lpstr>
      <vt:lpstr>Gill Sans</vt:lpstr>
      <vt:lpstr>SimSun</vt:lpstr>
      <vt:lpstr>等线</vt:lpstr>
      <vt:lpstr>宋体</vt:lpstr>
      <vt:lpstr>微软雅黑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Microsoft Office 用户</cp:lastModifiedBy>
  <cp:revision>105</cp:revision>
  <dcterms:created xsi:type="dcterms:W3CDTF">2017-08-18T03:02:00Z</dcterms:created>
  <dcterms:modified xsi:type="dcterms:W3CDTF">2018-09-02T22:36:16Z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